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7"/>
  </p:notesMasterIdLst>
  <p:sldIdLst>
    <p:sldId id="256" r:id="rId3"/>
    <p:sldId id="257" r:id="rId4"/>
    <p:sldId id="269" r:id="rId5"/>
    <p:sldId id="265" r:id="rId6"/>
    <p:sldId id="282" r:id="rId7"/>
    <p:sldId id="290" r:id="rId8"/>
    <p:sldId id="291" r:id="rId9"/>
    <p:sldId id="283" r:id="rId10"/>
    <p:sldId id="270" r:id="rId11"/>
    <p:sldId id="275" r:id="rId12"/>
    <p:sldId id="267" r:id="rId13"/>
    <p:sldId id="266" r:id="rId14"/>
    <p:sldId id="285" r:id="rId15"/>
    <p:sldId id="286" r:id="rId16"/>
    <p:sldId id="272" r:id="rId17"/>
    <p:sldId id="276" r:id="rId18"/>
    <p:sldId id="284" r:id="rId19"/>
    <p:sldId id="279" r:id="rId20"/>
    <p:sldId id="287" r:id="rId21"/>
    <p:sldId id="273" r:id="rId22"/>
    <p:sldId id="264" r:id="rId23"/>
    <p:sldId id="277" r:id="rId24"/>
    <p:sldId id="28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59" d="100"/>
          <a:sy n="59" d="100"/>
        </p:scale>
        <p:origin x="964" y="52"/>
      </p:cViewPr>
      <p:guideLst/>
    </p:cSldViewPr>
  </p:slideViewPr>
  <p:outlineViewPr>
    <p:cViewPr>
      <p:scale>
        <a:sx n="33" d="100"/>
        <a:sy n="33" d="100"/>
      </p:scale>
      <p:origin x="0" y="-1742"/>
    </p:cViewPr>
  </p:outlineViewPr>
  <p:notesTextViewPr>
    <p:cViewPr>
      <p:scale>
        <a:sx n="1" d="1"/>
        <a:sy n="1" d="1"/>
      </p:scale>
      <p:origin x="0" y="0"/>
    </p:cViewPr>
  </p:notesTextViewPr>
  <p:sorterViewPr>
    <p:cViewPr>
      <p:scale>
        <a:sx n="100" d="100"/>
        <a:sy n="100" d="100"/>
      </p:scale>
      <p:origin x="0" y="-20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4/11/2022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cherlund.blogspot.com/2015/10/mit-develops-data-science-machine-which.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38.1"/><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1372"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32080" y="765566"/>
            <a:ext cx="11724640" cy="1953759"/>
          </a:xfrm>
        </p:spPr>
        <p:txBody>
          <a:bodyPr>
            <a:normAutofit/>
          </a:bodyPr>
          <a:lstStyle/>
          <a:p>
            <a:pPr algn="ctr"/>
            <a:r>
              <a:rPr lang="en-US" sz="65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0" y="3931920"/>
            <a:ext cx="10116589" cy="1297432"/>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280740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grpSp>
        <p:nvGrpSpPr>
          <p:cNvPr id="11" name="Group 10">
            <a:extLst>
              <a:ext uri="{FF2B5EF4-FFF2-40B4-BE49-F238E27FC236}">
                <a16:creationId xmlns:a16="http://schemas.microsoft.com/office/drawing/2014/main" id="{78B974AD-D19A-4970-B002-71921F115B68}"/>
              </a:ext>
            </a:extLst>
          </p:cNvPr>
          <p:cNvGrpSpPr/>
          <p:nvPr/>
        </p:nvGrpSpPr>
        <p:grpSpPr>
          <a:xfrm>
            <a:off x="1005841" y="5365740"/>
            <a:ext cx="10728960" cy="1501487"/>
            <a:chOff x="883130" y="5531221"/>
            <a:chExt cx="11050630" cy="1336939"/>
          </a:xfrm>
        </p:grpSpPr>
        <p:pic>
          <p:nvPicPr>
            <p:cNvPr id="5" name="Picture 4" descr="Graphical user interface, text, application&#10;&#10;Description automatically generated">
              <a:extLst>
                <a:ext uri="{FF2B5EF4-FFF2-40B4-BE49-F238E27FC236}">
                  <a16:creationId xmlns:a16="http://schemas.microsoft.com/office/drawing/2014/main" id="{14547621-5FED-497F-B922-72817AF58D20}"/>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7150" r="2053" b="9517"/>
            <a:stretch/>
          </p:blipFill>
          <p:spPr>
            <a:xfrm>
              <a:off x="883130" y="5537200"/>
              <a:ext cx="5588000" cy="1310639"/>
            </a:xfrm>
            <a:prstGeom prst="rect">
              <a:avLst/>
            </a:prstGeom>
          </p:spPr>
        </p:pic>
        <p:pic>
          <p:nvPicPr>
            <p:cNvPr id="7" name="Picture 6" descr="Logo, company name&#10;&#10;Description automatically generated">
              <a:extLst>
                <a:ext uri="{FF2B5EF4-FFF2-40B4-BE49-F238E27FC236}">
                  <a16:creationId xmlns:a16="http://schemas.microsoft.com/office/drawing/2014/main" id="{D3BED930-803D-4326-BF62-8248D1D5F79C}"/>
                </a:ext>
              </a:extLst>
            </p:cNvPr>
            <p:cNvPicPr>
              <a:picLocks noChangeAspect="1"/>
            </p:cNvPicPr>
            <p:nvPr/>
          </p:nvPicPr>
          <p:blipFill rotWithShape="1">
            <a:blip r:embed="rId4">
              <a:extLst>
                <a:ext uri="{28A0092B-C50C-407E-A947-70E740481C1C}">
                  <a14:useLocalDpi xmlns:a14="http://schemas.microsoft.com/office/drawing/2010/main" val="0"/>
                </a:ext>
              </a:extLst>
            </a:blip>
            <a:srcRect l="2267" t="7080" r="-2267" b="22800"/>
            <a:stretch/>
          </p:blipFill>
          <p:spPr>
            <a:xfrm>
              <a:off x="6492240" y="5532360"/>
              <a:ext cx="1990163" cy="1335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A8A80F04-367A-45F7-BD2B-D1CC2B3E411F}"/>
                </a:ext>
              </a:extLst>
            </p:cNvPr>
            <p:cNvPicPr>
              <a:picLocks noChangeAspect="1"/>
            </p:cNvPicPr>
            <p:nvPr/>
          </p:nvPicPr>
          <p:blipFill rotWithShape="1">
            <a:blip r:embed="rId5">
              <a:extLst>
                <a:ext uri="{28A0092B-C50C-407E-A947-70E740481C1C}">
                  <a14:useLocalDpi xmlns:a14="http://schemas.microsoft.com/office/drawing/2010/main" val="0"/>
                </a:ext>
              </a:extLst>
            </a:blip>
            <a:srcRect t="7126" b="11791"/>
            <a:stretch/>
          </p:blipFill>
          <p:spPr>
            <a:xfrm>
              <a:off x="8466437" y="5531221"/>
              <a:ext cx="3467323" cy="1335337"/>
            </a:xfrm>
            <a:prstGeom prst="rect">
              <a:avLst/>
            </a:prstGeom>
          </p:spPr>
        </p:pic>
      </p:gr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67808"/>
            <a:ext cx="11185817" cy="6442466"/>
          </a:xfrm>
          <a:prstGeom prst="rect">
            <a:avLst/>
          </a:prstGeom>
        </p:spPr>
      </p:pic>
      <p:sp>
        <p:nvSpPr>
          <p:cNvPr id="4" name="Rectangle 3">
            <a:extLst>
              <a:ext uri="{FF2B5EF4-FFF2-40B4-BE49-F238E27FC236}">
                <a16:creationId xmlns:a16="http://schemas.microsoft.com/office/drawing/2014/main" id="{0A61A8D6-903D-41C2-B17C-5A8D44A8A92B}"/>
              </a:ext>
            </a:extLst>
          </p:cNvPr>
          <p:cNvSpPr/>
          <p:nvPr/>
        </p:nvSpPr>
        <p:spPr>
          <a:xfrm>
            <a:off x="225686" y="3062897"/>
            <a:ext cx="1158533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Nova" panose="020B0504020202020204" pitchFamily="34" charset="0"/>
              </a:rPr>
              <a:t>Was the interpretation true??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7578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
        <p:nvSpPr>
          <p:cNvPr id="2" name="TextBox 1">
            <a:extLst>
              <a:ext uri="{FF2B5EF4-FFF2-40B4-BE49-F238E27FC236}">
                <a16:creationId xmlns:a16="http://schemas.microsoft.com/office/drawing/2014/main" id="{FAEB2B2A-24E9-415E-96C8-F204F4CC69FF}"/>
              </a:ext>
            </a:extLst>
          </p:cNvPr>
          <p:cNvSpPr txBox="1"/>
          <p:nvPr/>
        </p:nvSpPr>
        <p:spPr>
          <a:xfrm>
            <a:off x="495301" y="3542174"/>
            <a:ext cx="3747992" cy="923330"/>
          </a:xfrm>
          <a:prstGeom prst="rect">
            <a:avLst/>
          </a:prstGeom>
          <a:noFill/>
        </p:spPr>
        <p:txBody>
          <a:bodyPr wrap="square" rtlCol="0">
            <a:spAutoFit/>
          </a:bodyPr>
          <a:lstStyle/>
          <a:p>
            <a:r>
              <a:rPr lang="en-US" i="1" dirty="0">
                <a:latin typeface="Avenir Next LT Pro Light" panose="020B0304020202020204" pitchFamily="34" charset="0"/>
              </a:rPr>
              <a:t>Which of the job skill would make a difference in the analysis we make? What are the </a:t>
            </a:r>
            <a:r>
              <a:rPr lang="en-US" b="1" i="1" dirty="0">
                <a:latin typeface="Avenir Next LT Pro Light" panose="020B0304020202020204" pitchFamily="34" charset="0"/>
              </a:rPr>
              <a:t>Predictors</a:t>
            </a:r>
            <a:endParaRPr lang="en-US" i="1"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857BFBEE-9CDA-422B-AC38-F4F25E30D90A}"/>
              </a:ext>
            </a:extLst>
          </p:cNvPr>
          <p:cNvSpPr txBox="1"/>
          <p:nvPr/>
        </p:nvSpPr>
        <p:spPr>
          <a:xfrm>
            <a:off x="-2" y="658761"/>
            <a:ext cx="4695819" cy="769441"/>
          </a:xfrm>
          <a:prstGeom prst="rect">
            <a:avLst/>
          </a:prstGeom>
          <a:noFill/>
          <a:effectLst>
            <a:glow rad="228600">
              <a:schemeClr val="accent5">
                <a:satMod val="175000"/>
                <a:alpha val="40000"/>
              </a:schemeClr>
            </a:glow>
            <a:outerShdw blurRad="50800" dist="38100" dir="13500000" algn="br" rotWithShape="0">
              <a:prstClr val="black">
                <a:alpha val="40000"/>
              </a:prstClr>
            </a:outerShdw>
          </a:effectLst>
          <a:scene3d>
            <a:camera prst="isometricOffAxis1Right"/>
            <a:lightRig rig="threePt" dir="t"/>
          </a:scene3d>
          <a:sp3d>
            <a:bevelT prst="relaxedInset"/>
          </a:sp3d>
        </p:spPr>
        <p:txBody>
          <a:bodyPr wrap="square" rtlCol="0">
            <a:spAutoFit/>
          </a:bodyPr>
          <a:lstStyle/>
          <a:p>
            <a:r>
              <a:rPr lang="en-US" sz="4400" dirty="0">
                <a:solidFill>
                  <a:schemeClr val="accent1"/>
                </a:solidFill>
                <a:latin typeface="Arial Nova" panose="020B0504020202020204" pitchFamily="34" charset="0"/>
              </a:rPr>
              <a:t>Make it or Break it</a:t>
            </a:r>
          </a:p>
        </p:txBody>
      </p:sp>
      <p:pic>
        <p:nvPicPr>
          <p:cNvPr id="4" name="Picture 3">
            <a:extLst>
              <a:ext uri="{FF2B5EF4-FFF2-40B4-BE49-F238E27FC236}">
                <a16:creationId xmlns:a16="http://schemas.microsoft.com/office/drawing/2014/main" id="{D8D9C8FF-C0DA-4C01-B1C6-75D5B18F13EB}"/>
              </a:ext>
            </a:extLst>
          </p:cNvPr>
          <p:cNvPicPr>
            <a:picLocks noChangeAspect="1"/>
          </p:cNvPicPr>
          <p:nvPr/>
        </p:nvPicPr>
        <p:blipFill>
          <a:blip r:embed="rId2"/>
          <a:stretch>
            <a:fillRect/>
          </a:stretch>
        </p:blipFill>
        <p:spPr>
          <a:xfrm>
            <a:off x="9413676" y="2503216"/>
            <a:ext cx="2530674" cy="1962288"/>
          </a:xfrm>
          <a:prstGeom prst="rect">
            <a:avLst/>
          </a:prstGeom>
        </p:spPr>
      </p:pic>
    </p:spTree>
    <p:extLst>
      <p:ext uri="{BB962C8B-B14F-4D97-AF65-F5344CB8AC3E}">
        <p14:creationId xmlns:p14="http://schemas.microsoft.com/office/powerpoint/2010/main" val="2645768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277586" y="548704"/>
            <a:ext cx="11636828" cy="5324535"/>
          </a:xfrm>
          <a:prstGeom prst="rect">
            <a:avLst/>
          </a:prstGeom>
          <a:noFill/>
        </p:spPr>
        <p:txBody>
          <a:bodyPr wrap="square">
            <a:spAutoFit/>
          </a:bodyPr>
          <a:lstStyle/>
          <a:p>
            <a:pPr algn="l"/>
            <a:r>
              <a:rPr lang="en-US" sz="2000" b="1" i="0" dirty="0">
                <a:solidFill>
                  <a:srgbClr val="000000"/>
                </a:solidFill>
                <a:effectLst/>
              </a:rPr>
              <a:t>The top five (5) companies with the most job openings:</a:t>
            </a:r>
          </a:p>
          <a:p>
            <a:pPr algn="l">
              <a:buFont typeface="+mj-lt"/>
              <a:buAutoNum type="arabicPeriod"/>
            </a:pPr>
            <a:r>
              <a:rPr lang="en-US" sz="2000" b="0" i="0" dirty="0">
                <a:solidFill>
                  <a:srgbClr val="000000"/>
                </a:solidFill>
                <a:effectLst/>
              </a:rPr>
              <a:t> MassMutual is an insurance company in Spring Field, Massachusetts that also provides retirement, college and home budgeting plans.</a:t>
            </a:r>
          </a:p>
          <a:p>
            <a:pPr algn="l">
              <a:buFont typeface="+mj-lt"/>
              <a:buAutoNum type="arabicPeriod"/>
            </a:pPr>
            <a:r>
              <a:rPr lang="en-US" sz="2000" b="0" i="0" dirty="0">
                <a:solidFill>
                  <a:srgbClr val="000000"/>
                </a:solidFill>
                <a:effectLst/>
              </a:rPr>
              <a:t> Reynolds American is a Research Tobacco company in Winston-Salem, NC. They are a subsidy company to the British American Tobacco PLC and parent owners of Newport, Camel, Vype etc.</a:t>
            </a:r>
          </a:p>
          <a:p>
            <a:pPr algn="l">
              <a:buFont typeface="+mj-lt"/>
              <a:buAutoNum type="arabicPeriod"/>
            </a:pPr>
            <a:r>
              <a:rPr lang="en-US" sz="2000" b="0" i="0" dirty="0">
                <a:solidFill>
                  <a:srgbClr val="000000"/>
                </a:solidFill>
                <a:effectLst/>
              </a:rPr>
              <a:t> Takeda Pharmaceuticals is a Japanese company that has world-wide offices in US, Europe, and Canada. The US company is located in Lexington, MA where they research on oncology, rare diseases, neuroscience, gastroenterology, plasma-derived therapies and vaccines.</a:t>
            </a:r>
          </a:p>
          <a:p>
            <a:pPr algn="l">
              <a:buFont typeface="+mj-lt"/>
              <a:buAutoNum type="arabicPeriod"/>
            </a:pPr>
            <a:r>
              <a:rPr lang="en-US" sz="2000" b="0" i="0" dirty="0">
                <a:solidFill>
                  <a:srgbClr val="000000"/>
                </a:solidFill>
                <a:effectLst/>
              </a:rPr>
              <a:t> 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algn="l">
              <a:buFont typeface="+mj-lt"/>
              <a:buAutoNum type="arabicPeriod"/>
            </a:pPr>
            <a:r>
              <a:rPr lang="en-US" sz="2000" b="0" i="0" dirty="0">
                <a:solidFill>
                  <a:srgbClr val="000000"/>
                </a:solidFill>
                <a:effectLst/>
              </a:rPr>
              <a:t> PNNL is a research facility in Washington State. PNNL’s core capabilities are organized into five areas:</a:t>
            </a:r>
          </a:p>
          <a:p>
            <a:pPr algn="l">
              <a:buFont typeface="Arial" panose="020B0604020202020204" pitchFamily="34" charset="0"/>
              <a:buChar char="•"/>
            </a:pPr>
            <a:r>
              <a:rPr lang="en-US" sz="2000" b="0" i="0" dirty="0">
                <a:solidFill>
                  <a:srgbClr val="000000"/>
                </a:solidFill>
                <a:effectLst/>
              </a:rPr>
              <a:t> Chemical and Materials Sciences</a:t>
            </a:r>
          </a:p>
          <a:p>
            <a:pPr algn="l">
              <a:buFont typeface="Arial" panose="020B0604020202020204" pitchFamily="34" charset="0"/>
              <a:buChar char="•"/>
            </a:pPr>
            <a:r>
              <a:rPr lang="en-US" sz="2000" b="0" i="0" dirty="0">
                <a:solidFill>
                  <a:srgbClr val="000000"/>
                </a:solidFill>
                <a:effectLst/>
              </a:rPr>
              <a:t> Computational and Mathematical Sciences</a:t>
            </a:r>
          </a:p>
          <a:p>
            <a:pPr algn="l">
              <a:buFont typeface="Arial" panose="020B0604020202020204" pitchFamily="34" charset="0"/>
              <a:buChar char="•"/>
            </a:pPr>
            <a:r>
              <a:rPr lang="en-US" sz="2000" b="0" i="0" dirty="0">
                <a:solidFill>
                  <a:srgbClr val="000000"/>
                </a:solidFill>
                <a:effectLst/>
              </a:rPr>
              <a:t> Earth and Biological Sciences</a:t>
            </a:r>
          </a:p>
          <a:p>
            <a:pPr algn="l">
              <a:buFont typeface="Arial" panose="020B0604020202020204" pitchFamily="34" charset="0"/>
              <a:buChar char="•"/>
            </a:pPr>
            <a:r>
              <a:rPr lang="en-US" sz="2000" b="0" i="0" dirty="0">
                <a:solidFill>
                  <a:srgbClr val="000000"/>
                </a:solidFill>
                <a:effectLst/>
              </a:rPr>
              <a:t> Engineering, and User Facilities and Advanced Instrumentation.</a:t>
            </a:r>
          </a:p>
          <a:p>
            <a:endParaRPr lang="en-US" sz="2000" dirty="0"/>
          </a:p>
        </p:txBody>
      </p:sp>
    </p:spTree>
    <p:extLst>
      <p:ext uri="{BB962C8B-B14F-4D97-AF65-F5344CB8AC3E}">
        <p14:creationId xmlns:p14="http://schemas.microsoft.com/office/powerpoint/2010/main" val="379394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5" y="817639"/>
            <a:ext cx="9467433" cy="4981146"/>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D6D1C1C-3F1D-42A6-9A76-6CEAFACB7F9F}"/>
              </a:ext>
            </a:extLst>
          </p:cNvPr>
          <p:cNvPicPr>
            <a:picLocks noChangeAspect="1"/>
          </p:cNvPicPr>
          <p:nvPr/>
        </p:nvPicPr>
        <p:blipFill rotWithShape="1">
          <a:blip r:embed="rId2">
            <a:extLst>
              <a:ext uri="{28A0092B-C50C-407E-A947-70E740481C1C}">
                <a14:useLocalDpi xmlns:a14="http://schemas.microsoft.com/office/drawing/2010/main" val="0"/>
              </a:ext>
            </a:extLst>
          </a:blip>
          <a:srcRect l="11482" t="8558" r="-732" b="-545"/>
          <a:stretch/>
        </p:blipFill>
        <p:spPr>
          <a:xfrm>
            <a:off x="0" y="0"/>
            <a:ext cx="10972800" cy="4742875"/>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2" y="3459777"/>
            <a:ext cx="4516920" cy="2938632"/>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yrs. old, middle is 16; and youngest is 9.</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 (who is 10 yrs old) live with us.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to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F14D9-EAB5-4391-9DA9-8F0B9FBBD623}"/>
              </a:ext>
            </a:extLst>
          </p:cNvPr>
          <p:cNvSpPr>
            <a:spLocks noGrp="1"/>
          </p:cNvSpPr>
          <p:nvPr>
            <p:ph type="title"/>
          </p:nvPr>
        </p:nvSpPr>
        <p:spPr/>
        <p:txBody>
          <a:bodyPr/>
          <a:lstStyle/>
          <a:p>
            <a:r>
              <a:rPr lang="en-US" dirty="0"/>
              <a:t>Project Background</a:t>
            </a:r>
          </a:p>
        </p:txBody>
      </p:sp>
      <p:sp>
        <p:nvSpPr>
          <p:cNvPr id="6" name="Content Placeholder 5">
            <a:extLst>
              <a:ext uri="{FF2B5EF4-FFF2-40B4-BE49-F238E27FC236}">
                <a16:creationId xmlns:a16="http://schemas.microsoft.com/office/drawing/2014/main" id="{DDEF49B4-78EB-42AE-85C7-7280CF2298BA}"/>
              </a:ext>
            </a:extLst>
          </p:cNvPr>
          <p:cNvSpPr>
            <a:spLocks noGrp="1"/>
          </p:cNvSpPr>
          <p:nvPr>
            <p:ph idx="1"/>
          </p:nvPr>
        </p:nvSpPr>
        <p:spPr>
          <a:xfrm>
            <a:off x="1027747" y="2082804"/>
            <a:ext cx="6471914" cy="3449319"/>
          </a:xfrm>
        </p:spPr>
        <p:txBody>
          <a:bodyPr>
            <a:normAutofit fontScale="92500"/>
          </a:bodyPr>
          <a:lstStyle/>
          <a:p>
            <a:pPr>
              <a:buFont typeface="Wingdings" panose="05000000000000000000" pitchFamily="2" charset="2"/>
              <a:buChar char="§"/>
            </a:pPr>
            <a:r>
              <a:rPr lang="en-US" sz="1600" dirty="0"/>
              <a:t> As fresh graduates and women with similar backgrounds we were curious to explore the Job industry with regards to what was obtainable. We eagerly explored data sets and found this off Kaggle:</a:t>
            </a:r>
          </a:p>
          <a:p>
            <a:pPr>
              <a:buFont typeface="Wingdings" panose="05000000000000000000" pitchFamily="2" charset="2"/>
              <a:buChar char="§"/>
            </a:pPr>
            <a:endParaRPr lang="en-US" sz="1600" b="0" i="0" dirty="0">
              <a:effectLst/>
            </a:endParaRPr>
          </a:p>
          <a:p>
            <a:pPr>
              <a:buFont typeface="Wingdings" panose="05000000000000000000" pitchFamily="2" charset="2"/>
              <a:buChar char="§"/>
            </a:pPr>
            <a:r>
              <a:rPr lang="en-US" sz="1600" b="0" i="0" dirty="0">
                <a:effectLst/>
              </a:rPr>
              <a:t> Our meeting was the beginning of a new relationship and a bigger opportunity to learn from each other while leveraging on our newly acquired skills.</a:t>
            </a:r>
          </a:p>
          <a:p>
            <a:pPr>
              <a:buFont typeface="Wingdings" panose="05000000000000000000" pitchFamily="2" charset="2"/>
              <a:buChar char="§"/>
            </a:pPr>
            <a:r>
              <a:rPr lang="en-US" sz="1600" dirty="0"/>
              <a:t> Visualized data distribution in Tableau, wrangled in Python and R to predict models and run analyses to show that at least one variable has measurable predictive values for the purpose of gathering industry insight.</a:t>
            </a:r>
          </a:p>
        </p:txBody>
      </p:sp>
      <p:sp>
        <p:nvSpPr>
          <p:cNvPr id="7" name="TextBox 6">
            <a:extLst>
              <a:ext uri="{FF2B5EF4-FFF2-40B4-BE49-F238E27FC236}">
                <a16:creationId xmlns:a16="http://schemas.microsoft.com/office/drawing/2014/main" id="{A370EBAA-2E9C-491C-A070-4FC372BE2F05}"/>
              </a:ext>
            </a:extLst>
          </p:cNvPr>
          <p:cNvSpPr txBox="1"/>
          <p:nvPr/>
        </p:nvSpPr>
        <p:spPr>
          <a:xfrm>
            <a:off x="863601" y="3152001"/>
            <a:ext cx="6969749" cy="276999"/>
          </a:xfrm>
          <a:prstGeom prst="rect">
            <a:avLst/>
          </a:prstGeom>
          <a:solidFill>
            <a:schemeClr val="bg1">
              <a:alpha val="87000"/>
            </a:schemeClr>
          </a:solidFill>
        </p:spPr>
        <p:txBody>
          <a:bodyPr wrap="square" rtlCol="0">
            <a:spAutoFit/>
          </a:bodyPr>
          <a:lstStyle/>
          <a:p>
            <a:r>
              <a:rPr lang="en-US" sz="1200" dirty="0">
                <a:hlinkClick r:id="rId2"/>
              </a:rPr>
              <a:t>https://www.kaggle.com/nikhilbhathi/data-scientist-salary-us-glassdoor?select=data_cleaned_2021.csv</a:t>
            </a:r>
            <a:r>
              <a:rPr lang="en-US" sz="1200" dirty="0"/>
              <a:t> </a:t>
            </a:r>
          </a:p>
        </p:txBody>
      </p:sp>
      <p:cxnSp>
        <p:nvCxnSpPr>
          <p:cNvPr id="9" name="Straight Connector 8">
            <a:extLst>
              <a:ext uri="{FF2B5EF4-FFF2-40B4-BE49-F238E27FC236}">
                <a16:creationId xmlns:a16="http://schemas.microsoft.com/office/drawing/2014/main" id="{75AF36E0-9856-4270-A793-512C52952C89}"/>
              </a:ext>
            </a:extLst>
          </p:cNvPr>
          <p:cNvCxnSpPr>
            <a:cxnSpLocks/>
          </p:cNvCxnSpPr>
          <p:nvPr/>
        </p:nvCxnSpPr>
        <p:spPr>
          <a:xfrm>
            <a:off x="7874000" y="2255520"/>
            <a:ext cx="0" cy="3302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7EB57318-DEF8-4C43-9C10-00D9220C73C8}"/>
              </a:ext>
            </a:extLst>
          </p:cNvPr>
          <p:cNvSpPr txBox="1">
            <a:spLocks/>
          </p:cNvSpPr>
          <p:nvPr/>
        </p:nvSpPr>
        <p:spPr>
          <a:xfrm>
            <a:off x="8402320" y="2103122"/>
            <a:ext cx="2926079" cy="376089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t>The data set contains the following variables:</a:t>
            </a:r>
          </a:p>
          <a:p>
            <a:pPr>
              <a:buFont typeface="Wingdings" panose="05000000000000000000" pitchFamily="2" charset="2"/>
              <a:buChar char="§"/>
            </a:pPr>
            <a:r>
              <a:rPr lang="en-US" sz="1600" dirty="0"/>
              <a:t>  Average Salary</a:t>
            </a:r>
          </a:p>
          <a:p>
            <a:pPr>
              <a:buFont typeface="Wingdings" panose="05000000000000000000" pitchFamily="2" charset="2"/>
              <a:buChar char="§"/>
            </a:pPr>
            <a:r>
              <a:rPr lang="en-US" sz="1600" dirty="0"/>
              <a:t> Ratings</a:t>
            </a:r>
          </a:p>
          <a:p>
            <a:pPr>
              <a:buFont typeface="Wingdings" panose="05000000000000000000" pitchFamily="2" charset="2"/>
              <a:buChar char="§"/>
            </a:pPr>
            <a:r>
              <a:rPr lang="en-US" sz="1600" dirty="0"/>
              <a:t> Job Titles</a:t>
            </a:r>
          </a:p>
          <a:p>
            <a:pPr>
              <a:buFont typeface="Wingdings" panose="05000000000000000000" pitchFamily="2" charset="2"/>
              <a:buChar char="§"/>
            </a:pPr>
            <a:r>
              <a:rPr lang="en-US" sz="1600" dirty="0"/>
              <a:t> Industry</a:t>
            </a:r>
          </a:p>
          <a:p>
            <a:pPr>
              <a:buFont typeface="Wingdings" panose="05000000000000000000" pitchFamily="2" charset="2"/>
              <a:buChar char="§"/>
            </a:pPr>
            <a:r>
              <a:rPr lang="en-US" sz="1600" dirty="0"/>
              <a:t> Sector</a:t>
            </a:r>
          </a:p>
          <a:p>
            <a:pPr>
              <a:buFont typeface="Wingdings" panose="05000000000000000000" pitchFamily="2" charset="2"/>
              <a:buChar char="§"/>
            </a:pPr>
            <a:r>
              <a:rPr lang="en-US" sz="1600" dirty="0"/>
              <a:t> Age of Company </a:t>
            </a:r>
            <a:r>
              <a:rPr lang="en-US" sz="1600" dirty="0" err="1"/>
              <a:t>e.t.c</a:t>
            </a:r>
            <a:endParaRPr lang="en-US" sz="1600" dirty="0"/>
          </a:p>
          <a:p>
            <a:pPr>
              <a:buFont typeface="Wingdings" panose="05000000000000000000" pitchFamily="2" charset="2"/>
              <a:buChar char="§"/>
            </a:pPr>
            <a:endParaRPr lang="en-US" sz="1600" dirty="0"/>
          </a:p>
        </p:txBody>
      </p:sp>
      <p:pic>
        <p:nvPicPr>
          <p:cNvPr id="17" name="Picture 16" descr="Logo, company name&#10;&#10;Description automatically generated">
            <a:extLst>
              <a:ext uri="{FF2B5EF4-FFF2-40B4-BE49-F238E27FC236}">
                <a16:creationId xmlns:a16="http://schemas.microsoft.com/office/drawing/2014/main" id="{EEF37336-FE18-4D37-9179-313CF36F696A}"/>
              </a:ext>
            </a:extLst>
          </p:cNvPr>
          <p:cNvPicPr>
            <a:picLocks noChangeAspect="1"/>
          </p:cNvPicPr>
          <p:nvPr/>
        </p:nvPicPr>
        <p:blipFill rotWithShape="1">
          <a:blip r:embed="rId3">
            <a:extLst>
              <a:ext uri="{28A0092B-C50C-407E-A947-70E740481C1C}">
                <a14:useLocalDpi xmlns:a14="http://schemas.microsoft.com/office/drawing/2010/main" val="0"/>
              </a:ext>
            </a:extLst>
          </a:blip>
          <a:srcRect b="22442"/>
          <a:stretch/>
        </p:blipFill>
        <p:spPr>
          <a:xfrm>
            <a:off x="950823" y="5877977"/>
            <a:ext cx="1889760" cy="49234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ECBAF7D0-DD6F-4006-A00C-8FE743F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881" y="5781463"/>
            <a:ext cx="898684" cy="598033"/>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35571D7F-4F35-44DE-BA64-C80F4CC8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26" y="5758491"/>
            <a:ext cx="3023235" cy="624231"/>
          </a:xfrm>
          <a:prstGeom prst="rect">
            <a:avLst/>
          </a:prstGeom>
        </p:spPr>
      </p:pic>
    </p:spTree>
    <p:extLst>
      <p:ext uri="{BB962C8B-B14F-4D97-AF65-F5344CB8AC3E}">
        <p14:creationId xmlns:p14="http://schemas.microsoft.com/office/powerpoint/2010/main" val="117795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CC10-1670-40B1-B699-C6CB3D49CD6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444DE28-3179-4B2B-AF45-FA5001DC9893}"/>
              </a:ext>
            </a:extLst>
          </p:cNvPr>
          <p:cNvSpPr>
            <a:spLocks noGrp="1"/>
          </p:cNvSpPr>
          <p:nvPr>
            <p:ph idx="1"/>
          </p:nvPr>
        </p:nvSpPr>
        <p:spPr>
          <a:xfrm>
            <a:off x="1097280" y="2108201"/>
            <a:ext cx="4704080" cy="3760891"/>
          </a:xfrm>
        </p:spPr>
        <p:txBody>
          <a:bodyPr/>
          <a:lstStyle/>
          <a:p>
            <a:pPr>
              <a:buFont typeface="Wingdings" panose="05000000000000000000" pitchFamily="2" charset="2"/>
              <a:buChar char="§"/>
            </a:pPr>
            <a:r>
              <a:rPr lang="en-US" dirty="0"/>
              <a:t> Linear Regression</a:t>
            </a:r>
          </a:p>
          <a:p>
            <a:pPr>
              <a:buFont typeface="Wingdings" panose="05000000000000000000" pitchFamily="2" charset="2"/>
              <a:buChar char="§"/>
            </a:pPr>
            <a:r>
              <a:rPr lang="en-US" dirty="0"/>
              <a:t> Stepwise Regression</a:t>
            </a:r>
          </a:p>
          <a:p>
            <a:pPr>
              <a:buFont typeface="Wingdings" panose="05000000000000000000" pitchFamily="2" charset="2"/>
              <a:buChar char="§"/>
            </a:pPr>
            <a:r>
              <a:rPr lang="en-US" dirty="0"/>
              <a:t> Pearson’s Correlation Coefficient</a:t>
            </a:r>
          </a:p>
          <a:p>
            <a:pPr>
              <a:buFont typeface="Wingdings" panose="05000000000000000000" pitchFamily="2" charset="2"/>
              <a:buChar char="§"/>
            </a:pPr>
            <a:r>
              <a:rPr lang="en-US" dirty="0"/>
              <a:t> ANCOVAS</a:t>
            </a:r>
          </a:p>
          <a:p>
            <a:pPr>
              <a:buFont typeface="Wingdings" panose="05000000000000000000" pitchFamily="2" charset="2"/>
              <a:buChar char="§"/>
            </a:pPr>
            <a:r>
              <a:rPr lang="en-US" dirty="0"/>
              <a:t> ANOVA</a:t>
            </a:r>
          </a:p>
          <a:p>
            <a:pPr>
              <a:buFont typeface="Wingdings" panose="05000000000000000000" pitchFamily="2" charset="2"/>
              <a:buChar char="§"/>
            </a:pPr>
            <a:r>
              <a:rPr lang="en-US" dirty="0"/>
              <a:t> Independent t-tests</a:t>
            </a:r>
          </a:p>
          <a:p>
            <a:pPr>
              <a:buFont typeface="Wingdings" panose="05000000000000000000" pitchFamily="2" charset="2"/>
              <a:buChar char="§"/>
            </a:pPr>
            <a:r>
              <a:rPr lang="en-US" dirty="0"/>
              <a:t> Descriptive Statistics</a:t>
            </a:r>
          </a:p>
        </p:txBody>
      </p:sp>
    </p:spTree>
    <p:extLst>
      <p:ext uri="{BB962C8B-B14F-4D97-AF65-F5344CB8AC3E}">
        <p14:creationId xmlns:p14="http://schemas.microsoft.com/office/powerpoint/2010/main" val="19082644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12F09C-A000-4A89-A14F-887C2E0BEC0A}"/>
              </a:ext>
            </a:extLst>
          </p:cNvPr>
          <p:cNvPicPr>
            <a:picLocks noChangeAspect="1"/>
          </p:cNvPicPr>
          <p:nvPr/>
        </p:nvPicPr>
        <p:blipFill>
          <a:blip r:embed="rId2"/>
          <a:stretch>
            <a:fillRect/>
          </a:stretch>
        </p:blipFill>
        <p:spPr>
          <a:xfrm>
            <a:off x="8602824" y="2429381"/>
            <a:ext cx="1632858" cy="1117601"/>
          </a:xfrm>
          <a:prstGeom prst="rect">
            <a:avLst/>
          </a:prstGeom>
        </p:spPr>
      </p:pic>
      <p:pic>
        <p:nvPicPr>
          <p:cNvPr id="8" name="Picture 7">
            <a:extLst>
              <a:ext uri="{FF2B5EF4-FFF2-40B4-BE49-F238E27FC236}">
                <a16:creationId xmlns:a16="http://schemas.microsoft.com/office/drawing/2014/main" id="{A17C101B-85D2-4C7C-97ED-120F1C4EDEE1}"/>
              </a:ext>
            </a:extLst>
          </p:cNvPr>
          <p:cNvPicPr>
            <a:picLocks noChangeAspect="1"/>
          </p:cNvPicPr>
          <p:nvPr/>
        </p:nvPicPr>
        <p:blipFill>
          <a:blip r:embed="rId3"/>
          <a:stretch>
            <a:fillRect/>
          </a:stretch>
        </p:blipFill>
        <p:spPr>
          <a:xfrm>
            <a:off x="4357007" y="4466232"/>
            <a:ext cx="877467" cy="877467"/>
          </a:xfrm>
          <a:prstGeom prst="rect">
            <a:avLst/>
          </a:prstGeom>
        </p:spPr>
      </p:pic>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097280" y="2118465"/>
            <a:ext cx="3922589" cy="2081244"/>
          </a:xfrm>
          <a:ln>
            <a:solidFill>
              <a:srgbClr val="0070C0"/>
            </a:solidFill>
          </a:ln>
        </p:spPr>
        <p:txBody>
          <a:bodyPr>
            <a:normAutofit lnSpcReduction="10000"/>
          </a:bodyPr>
          <a:lstStyle/>
          <a:p>
            <a:r>
              <a:rPr lang="en-US" b="1" u="sng" dirty="0"/>
              <a:t>We ran test assumptions 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867748" y="4510625"/>
            <a:ext cx="4456300" cy="1877437"/>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831632" y="2118465"/>
            <a:ext cx="4553339"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831632" y="4320422"/>
            <a:ext cx="4637315"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pic>
        <p:nvPicPr>
          <p:cNvPr id="7" name="Picture 6">
            <a:extLst>
              <a:ext uri="{FF2B5EF4-FFF2-40B4-BE49-F238E27FC236}">
                <a16:creationId xmlns:a16="http://schemas.microsoft.com/office/drawing/2014/main" id="{A13CA247-CF3A-48F6-810C-24589549E2CA}"/>
              </a:ext>
            </a:extLst>
          </p:cNvPr>
          <p:cNvPicPr>
            <a:picLocks noChangeAspect="1"/>
          </p:cNvPicPr>
          <p:nvPr/>
        </p:nvPicPr>
        <p:blipFill>
          <a:blip r:embed="rId4"/>
          <a:stretch>
            <a:fillRect/>
          </a:stretch>
        </p:blipFill>
        <p:spPr>
          <a:xfrm>
            <a:off x="3876292" y="2429381"/>
            <a:ext cx="1143577" cy="886272"/>
          </a:xfrm>
          <a:prstGeom prst="rect">
            <a:avLst/>
          </a:prstGeom>
        </p:spPr>
      </p:pic>
      <p:pic>
        <p:nvPicPr>
          <p:cNvPr id="10" name="Picture 9">
            <a:extLst>
              <a:ext uri="{FF2B5EF4-FFF2-40B4-BE49-F238E27FC236}">
                <a16:creationId xmlns:a16="http://schemas.microsoft.com/office/drawing/2014/main" id="{7AAA65DF-FA0A-425E-9906-BCF3C98EDC90}"/>
              </a:ext>
            </a:extLst>
          </p:cNvPr>
          <p:cNvPicPr>
            <a:picLocks noChangeAspect="1"/>
          </p:cNvPicPr>
          <p:nvPr/>
        </p:nvPicPr>
        <p:blipFill>
          <a:blip r:embed="rId5"/>
          <a:stretch>
            <a:fillRect/>
          </a:stretch>
        </p:blipFill>
        <p:spPr>
          <a:xfrm>
            <a:off x="9141279" y="4377691"/>
            <a:ext cx="742950" cy="742950"/>
          </a:xfrm>
          <a:prstGeom prst="rect">
            <a:avLst/>
          </a:prstGeom>
        </p:spPr>
      </p:pic>
    </p:spTree>
    <p:extLst>
      <p:ext uri="{BB962C8B-B14F-4D97-AF65-F5344CB8AC3E}">
        <p14:creationId xmlns:p14="http://schemas.microsoft.com/office/powerpoint/2010/main" val="395852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5781</TotalTime>
  <Words>1214</Words>
  <Application>Microsoft Office PowerPoint</Application>
  <PresentationFormat>Widescreen</PresentationFormat>
  <Paragraphs>145</Paragraphs>
  <Slides>24</Slides>
  <Notes>0</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24</vt:i4>
      </vt:variant>
    </vt:vector>
  </HeadingPairs>
  <TitlesOfParts>
    <vt:vector size="46" baseType="lpstr">
      <vt:lpstr>Agency FB</vt:lpstr>
      <vt:lpstr>Amasis MT Pro Black</vt:lpstr>
      <vt:lpstr>Arial</vt:lpstr>
      <vt:lpstr>Arial Black</vt:lpstr>
      <vt:lpstr>Arial Nova</vt:lpstr>
      <vt:lpstr>Arial Nova Cond</vt:lpstr>
      <vt:lpstr>Arial Nova Light</vt:lpstr>
      <vt:lpstr>Arial Rounded MT Bold</vt:lpstr>
      <vt:lpstr>Avenir Next LT Pro Light</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Project Background</vt:lpstr>
      <vt:lpstr>Methods</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Abi Akinlotan</cp:lastModifiedBy>
  <cp:revision>29</cp:revision>
  <dcterms:created xsi:type="dcterms:W3CDTF">2022-03-07T03:26:23Z</dcterms:created>
  <dcterms:modified xsi:type="dcterms:W3CDTF">2022-04-12T02:27:06Z</dcterms:modified>
</cp:coreProperties>
</file>